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Garet Bold" charset="1" panose="00000000000000000000"/>
      <p:regular r:id="rId17"/>
    </p:embeddedFont>
    <p:embeddedFont>
      <p:font typeface="Garet" charset="1" panose="00000000000000000000"/>
      <p:regular r:id="rId18"/>
    </p:embeddedFont>
    <p:embeddedFont>
      <p:font typeface="Garet Light" charset="1" panose="00000000000000000000"/>
      <p:regular r:id="rId19"/>
    </p:embeddedFont>
    <p:embeddedFont>
      <p:font typeface="Archivo Black" charset="1" panose="020B0A03020202020B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embeddings/oleObject1.bin" Type="http://schemas.openxmlformats.org/officeDocument/2006/relationships/oleObjec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7280" cy="10286280"/>
            <a:chOff x="0" y="0"/>
            <a:chExt cx="24383040" cy="137150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2985" cy="13714985"/>
            </a:xfrm>
            <a:custGeom>
              <a:avLst/>
              <a:gdLst/>
              <a:ahLst/>
              <a:cxnLst/>
              <a:rect r="r" b="b" t="t" l="l"/>
              <a:pathLst>
                <a:path h="13714985" w="24382985">
                  <a:moveTo>
                    <a:pt x="0" y="0"/>
                  </a:moveTo>
                  <a:lnTo>
                    <a:pt x="24382985" y="0"/>
                  </a:lnTo>
                  <a:lnTo>
                    <a:pt x="24382985" y="13714985"/>
                  </a:lnTo>
                  <a:lnTo>
                    <a:pt x="0" y="137149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2" r="0" b="-32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880" y="1028880"/>
            <a:ext cx="1040760" cy="923400"/>
          </a:xfrm>
          <a:custGeom>
            <a:avLst/>
            <a:gdLst/>
            <a:ahLst/>
            <a:cxnLst/>
            <a:rect r="r" b="b" t="t" l="l"/>
            <a:pathLst>
              <a:path h="923400" w="1040760">
                <a:moveTo>
                  <a:pt x="0" y="0"/>
                </a:moveTo>
                <a:lnTo>
                  <a:pt x="1040760" y="0"/>
                </a:lnTo>
                <a:lnTo>
                  <a:pt x="1040760" y="923400"/>
                </a:lnTo>
                <a:lnTo>
                  <a:pt x="0" y="923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6" r="0" b="-206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4097600" y="8493480"/>
            <a:ext cx="3161160" cy="847800"/>
            <a:chOff x="0" y="0"/>
            <a:chExt cx="4214880" cy="113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14876" cy="1130427"/>
            </a:xfrm>
            <a:custGeom>
              <a:avLst/>
              <a:gdLst/>
              <a:ahLst/>
              <a:cxnLst/>
              <a:rect r="r" b="b" t="t" l="l"/>
              <a:pathLst>
                <a:path h="1130427" w="4214876">
                  <a:moveTo>
                    <a:pt x="0" y="0"/>
                  </a:moveTo>
                  <a:lnTo>
                    <a:pt x="4214876" y="0"/>
                  </a:lnTo>
                  <a:lnTo>
                    <a:pt x="4214876" y="1130427"/>
                  </a:lnTo>
                  <a:lnTo>
                    <a:pt x="0" y="11304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59" r="0" b="-156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207440" y="8679825"/>
            <a:ext cx="4056840" cy="42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8"/>
              </a:lnSpc>
            </a:pPr>
            <a:r>
              <a:rPr lang="en-US" b="true" sz="2429" spc="-1">
                <a:solidFill>
                  <a:srgbClr val="2B2B2B"/>
                </a:solidFill>
                <a:latin typeface="Garet Bold"/>
                <a:ea typeface="Garet Bold"/>
                <a:cs typeface="Garet Bold"/>
                <a:sym typeface="Garet Bold"/>
              </a:rPr>
              <a:t>CREATED BY: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583440" y="8690790"/>
            <a:ext cx="4757400" cy="436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8"/>
              </a:lnSpc>
            </a:pPr>
            <a:r>
              <a:rPr lang="en-US" sz="2530" spc="-1">
                <a:solidFill>
                  <a:srgbClr val="2B2B2B"/>
                </a:solidFill>
                <a:latin typeface="Garet"/>
                <a:ea typeface="Garet"/>
                <a:cs typeface="Garet"/>
                <a:sym typeface="Garet"/>
              </a:rPr>
              <a:t>Dejan Dragojlović 122/2020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83440" y="9114870"/>
            <a:ext cx="4643341" cy="396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8"/>
              </a:lnSpc>
            </a:pPr>
            <a:r>
              <a:rPr lang="en-US" sz="2530" spc="-1">
                <a:solidFill>
                  <a:srgbClr val="2B2B2B"/>
                </a:solidFill>
                <a:latin typeface="Garet"/>
                <a:ea typeface="Garet"/>
                <a:cs typeface="Garet"/>
                <a:sym typeface="Garet"/>
              </a:rPr>
              <a:t>Nikula Labus           094/2020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08680" y="736485"/>
            <a:ext cx="4009680" cy="1394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0"/>
              </a:lnSpc>
            </a:pPr>
            <a:r>
              <a:rPr lang="en-US" sz="3739" spc="0">
                <a:solidFill>
                  <a:srgbClr val="545454"/>
                </a:solidFill>
                <a:latin typeface="Garet Light"/>
                <a:ea typeface="Garet Light"/>
                <a:cs typeface="Garet Light"/>
                <a:sym typeface="Garet Light"/>
              </a:rPr>
              <a:t>Konstrukcija</a:t>
            </a:r>
          </a:p>
          <a:p>
            <a:pPr algn="l">
              <a:lnSpc>
                <a:spcPts val="5230"/>
              </a:lnSpc>
            </a:pPr>
            <a:r>
              <a:rPr lang="en-US" sz="3739" spc="0">
                <a:solidFill>
                  <a:srgbClr val="545454"/>
                </a:solidFill>
                <a:latin typeface="Garet Light"/>
                <a:ea typeface="Garet Light"/>
                <a:cs typeface="Garet Light"/>
                <a:sym typeface="Garet Light"/>
              </a:rPr>
              <a:t>kompilatora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418800" y="3706875"/>
            <a:ext cx="10839960" cy="253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27"/>
              </a:lnSpc>
            </a:pPr>
            <a:r>
              <a:rPr lang="en-US" sz="9779" spc="-771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LLVM PASS: MERGERETURN  INSTNAMER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" r="0" b="-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757249"/>
            <a:ext cx="7024771" cy="7785920"/>
          </a:xfrm>
          <a:custGeom>
            <a:avLst/>
            <a:gdLst/>
            <a:ahLst/>
            <a:cxnLst/>
            <a:rect r="r" b="b" t="t" l="l"/>
            <a:pathLst>
              <a:path h="7785920" w="7024771">
                <a:moveTo>
                  <a:pt x="0" y="0"/>
                </a:moveTo>
                <a:lnTo>
                  <a:pt x="7024771" y="0"/>
                </a:lnTo>
                <a:lnTo>
                  <a:pt x="7024771" y="7785920"/>
                </a:lnTo>
                <a:lnTo>
                  <a:pt x="0" y="77859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520945" y="1491742"/>
            <a:ext cx="9001952" cy="8164231"/>
          </a:xfrm>
          <a:custGeom>
            <a:avLst/>
            <a:gdLst/>
            <a:ahLst/>
            <a:cxnLst/>
            <a:rect r="r" b="b" t="t" l="l"/>
            <a:pathLst>
              <a:path h="8164231" w="9001952">
                <a:moveTo>
                  <a:pt x="0" y="0"/>
                </a:moveTo>
                <a:lnTo>
                  <a:pt x="9001953" y="0"/>
                </a:lnTo>
                <a:lnTo>
                  <a:pt x="9001953" y="8164231"/>
                </a:lnTo>
                <a:lnTo>
                  <a:pt x="0" y="816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94258"/>
            <a:ext cx="16494198" cy="69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5"/>
              </a:lnSpc>
            </a:pPr>
            <a:r>
              <a:rPr lang="en-US" sz="6110" spc="-48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Primeri: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" r="0" b="-3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666600" y="4327597"/>
            <a:ext cx="19621200" cy="815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8"/>
              </a:lnSpc>
            </a:pPr>
            <a:r>
              <a:rPr lang="en-US" sz="7268" spc="-574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HVALA NA PAZNJI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4627892" y="9305386"/>
            <a:ext cx="3660108" cy="981614"/>
            <a:chOff x="0" y="0"/>
            <a:chExt cx="4214880" cy="1130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14876" cy="1130427"/>
            </a:xfrm>
            <a:custGeom>
              <a:avLst/>
              <a:gdLst/>
              <a:ahLst/>
              <a:cxnLst/>
              <a:rect r="r" b="b" t="t" l="l"/>
              <a:pathLst>
                <a:path h="1130427" w="4214876">
                  <a:moveTo>
                    <a:pt x="0" y="0"/>
                  </a:moveTo>
                  <a:lnTo>
                    <a:pt x="4214876" y="0"/>
                  </a:lnTo>
                  <a:lnTo>
                    <a:pt x="4214876" y="1130427"/>
                  </a:lnTo>
                  <a:lnTo>
                    <a:pt x="0" y="11304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59" r="0" b="-156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7280" cy="10286280"/>
            <a:chOff x="0" y="0"/>
            <a:chExt cx="24383040" cy="137150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2985" cy="13714985"/>
            </a:xfrm>
            <a:custGeom>
              <a:avLst/>
              <a:gdLst/>
              <a:ahLst/>
              <a:cxnLst/>
              <a:rect r="r" b="b" t="t" l="l"/>
              <a:pathLst>
                <a:path h="13714985" w="24382985">
                  <a:moveTo>
                    <a:pt x="0" y="0"/>
                  </a:moveTo>
                  <a:lnTo>
                    <a:pt x="24382985" y="0"/>
                  </a:lnTo>
                  <a:lnTo>
                    <a:pt x="24382985" y="13714985"/>
                  </a:lnTo>
                  <a:lnTo>
                    <a:pt x="0" y="137149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2" r="0" b="-3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959040" y="1486080"/>
            <a:ext cx="5660280" cy="376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5"/>
              </a:lnSpc>
            </a:pPr>
            <a:r>
              <a:rPr lang="en-US" sz="6110" spc="-48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Cilj projekta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9040" y="4035105"/>
            <a:ext cx="14301360" cy="3602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8"/>
              </a:lnSpc>
            </a:pPr>
            <a:r>
              <a:rPr lang="en-US" b="true" sz="2700" spc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MergeReturn</a:t>
            </a:r>
            <a:r>
              <a:rPr lang="en-US" sz="2700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– objedinjavanje svih povratnih tačaka funkcije u jednu.</a:t>
            </a:r>
          </a:p>
          <a:p>
            <a:pPr algn="l">
              <a:lnSpc>
                <a:spcPts val="3518"/>
              </a:lnSpc>
            </a:pPr>
          </a:p>
          <a:p>
            <a:pPr algn="l">
              <a:lnSpc>
                <a:spcPts val="3518"/>
              </a:lnSpc>
            </a:pPr>
            <a:r>
              <a:rPr lang="en-US" b="true" sz="2700" spc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InstNamer</a:t>
            </a:r>
            <a:r>
              <a:rPr lang="en-US" sz="2700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– automatsko imenovanje nedefinisanih instrukcija i blokova.</a:t>
            </a:r>
          </a:p>
          <a:p>
            <a:pPr algn="l">
              <a:lnSpc>
                <a:spcPts val="3518"/>
              </a:lnSpc>
            </a:pPr>
          </a:p>
          <a:p>
            <a:pPr algn="l">
              <a:lnSpc>
                <a:spcPts val="3518"/>
              </a:lnSpc>
            </a:pPr>
            <a:r>
              <a:rPr lang="en-US" sz="2700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Omogućeno da se oba pasa mogu zasebno i zajednički testirati.</a:t>
            </a:r>
          </a:p>
          <a:p>
            <a:pPr algn="l">
              <a:lnSpc>
                <a:spcPts val="3518"/>
              </a:lnSpc>
            </a:pPr>
          </a:p>
          <a:p>
            <a:pPr algn="l">
              <a:lnSpc>
                <a:spcPts val="3518"/>
              </a:lnSpc>
            </a:pPr>
            <a:r>
              <a:rPr lang="en-US" sz="2700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Nakon implementacije InstNamer i MergeReturn pass-ova, sprovedeno je testiranje na više jednostavnih C++ programa.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9040" y="2838825"/>
            <a:ext cx="5946840" cy="511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7"/>
              </a:lnSpc>
            </a:pPr>
            <a:r>
              <a:rPr lang="en-US" b="true" sz="2929" spc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Implementirati dva LLVM pasa: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7280" cy="10286280"/>
            <a:chOff x="0" y="0"/>
            <a:chExt cx="24383040" cy="137150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2985" cy="13714985"/>
            </a:xfrm>
            <a:custGeom>
              <a:avLst/>
              <a:gdLst/>
              <a:ahLst/>
              <a:cxnLst/>
              <a:rect r="r" b="b" t="t" l="l"/>
              <a:pathLst>
                <a:path h="13714985" w="24382985">
                  <a:moveTo>
                    <a:pt x="0" y="0"/>
                  </a:moveTo>
                  <a:lnTo>
                    <a:pt x="24382985" y="0"/>
                  </a:lnTo>
                  <a:lnTo>
                    <a:pt x="24382985" y="13714985"/>
                  </a:lnTo>
                  <a:lnTo>
                    <a:pt x="0" y="137149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2" r="0" b="-3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959040" y="1486080"/>
            <a:ext cx="6748560" cy="376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5"/>
              </a:lnSpc>
            </a:pPr>
            <a:r>
              <a:rPr lang="en-US" sz="6110" spc="-48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InstNamer Pass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4640" y="5210145"/>
            <a:ext cx="6284520" cy="292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07"/>
              </a:lnSpc>
            </a:pPr>
            <a:r>
              <a:rPr lang="en-US" b="true" sz="2929" spc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Automatski imenuje:</a:t>
            </a:r>
          </a:p>
          <a:p>
            <a:pPr algn="just">
              <a:lnSpc>
                <a:spcPts val="3807"/>
              </a:lnSpc>
            </a:pPr>
          </a:p>
          <a:p>
            <a:pPr algn="just" marL="669584" indent="-223195" lvl="2">
              <a:lnSpc>
                <a:spcPts val="3807"/>
              </a:lnSpc>
              <a:buFont typeface="Arial"/>
              <a:buChar char="⚬"/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nedefinisane argumente,</a:t>
            </a:r>
          </a:p>
          <a:p>
            <a:pPr algn="just" marL="669584" indent="-223195" lvl="2">
              <a:lnSpc>
                <a:spcPts val="3807"/>
              </a:lnSpc>
              <a:buFont typeface="Arial"/>
              <a:buChar char="⚬"/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osnovne blokove,</a:t>
            </a:r>
          </a:p>
          <a:p>
            <a:pPr algn="just" marL="669584" indent="-223195" lvl="2">
              <a:lnSpc>
                <a:spcPts val="3807"/>
              </a:lnSpc>
              <a:buFont typeface="Arial"/>
              <a:buChar char="⚬"/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instrukcije koje imaju rezultat.</a:t>
            </a:r>
          </a:p>
          <a:p>
            <a:pPr algn="just" marL="669584" indent="-223195" lvl="2">
              <a:lnSpc>
                <a:spcPts val="3807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487360" y="5746905"/>
            <a:ext cx="7511040" cy="196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7"/>
              </a:lnSpc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Prefiks funkcije: dd_&lt;ime_funkcije&gt;_</a:t>
            </a:r>
          </a:p>
          <a:p>
            <a:pPr algn="l">
              <a:lnSpc>
                <a:spcPts val="3807"/>
              </a:lnSpc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Argumenti:           dd_func_argX</a:t>
            </a:r>
          </a:p>
          <a:p>
            <a:pPr algn="l">
              <a:lnSpc>
                <a:spcPts val="3807"/>
              </a:lnSpc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Blokovi:                  dd_func_bbX</a:t>
            </a:r>
          </a:p>
          <a:p>
            <a:pPr algn="l">
              <a:lnSpc>
                <a:spcPts val="3807"/>
              </a:lnSpc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Instrukcije:           dd_func_&lt;opcode&gt;&lt;id&gt;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9040" y="2281185"/>
            <a:ext cx="15901920" cy="2445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7"/>
              </a:lnSpc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InstNamer je LLVM FunctionPass koji automatski dodeljuje imena svim anonimnim instrukcijama, osnovnim blokovima i argumentima u LLVM IR kodu.</a:t>
            </a:r>
          </a:p>
          <a:p>
            <a:pPr algn="l">
              <a:lnSpc>
                <a:spcPts val="3807"/>
              </a:lnSpc>
            </a:pPr>
          </a:p>
          <a:p>
            <a:pPr algn="l">
              <a:lnSpc>
                <a:spcPts val="3807"/>
              </a:lnSpc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Time se olakšava čitljivost, analiza i dalja obrada LLVM koda u alatima i dodatnim transformacijama.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7280" cy="10286280"/>
            <a:chOff x="0" y="0"/>
            <a:chExt cx="24383040" cy="137150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2985" cy="13714985"/>
            </a:xfrm>
            <a:custGeom>
              <a:avLst/>
              <a:gdLst/>
              <a:ahLst/>
              <a:cxnLst/>
              <a:rect r="r" b="b" t="t" l="l"/>
              <a:pathLst>
                <a:path h="13714985" w="24382985">
                  <a:moveTo>
                    <a:pt x="0" y="0"/>
                  </a:moveTo>
                  <a:lnTo>
                    <a:pt x="24382985" y="0"/>
                  </a:lnTo>
                  <a:lnTo>
                    <a:pt x="24382985" y="13714985"/>
                  </a:lnTo>
                  <a:lnTo>
                    <a:pt x="0" y="137149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2" r="0" b="-32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59040" y="5543640"/>
            <a:ext cx="10789560" cy="3296520"/>
            <a:chOff x="0" y="0"/>
            <a:chExt cx="14386080" cy="43953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386052" cy="4395343"/>
            </a:xfrm>
            <a:custGeom>
              <a:avLst/>
              <a:gdLst/>
              <a:ahLst/>
              <a:cxnLst/>
              <a:rect r="r" b="b" t="t" l="l"/>
              <a:pathLst>
                <a:path h="4395343" w="14386052">
                  <a:moveTo>
                    <a:pt x="0" y="0"/>
                  </a:moveTo>
                  <a:lnTo>
                    <a:pt x="14386052" y="0"/>
                  </a:lnTo>
                  <a:lnTo>
                    <a:pt x="14386052" y="4395343"/>
                  </a:lnTo>
                  <a:lnTo>
                    <a:pt x="0" y="43953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4" r="0" b="-4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5957280" y="5543640"/>
            <a:ext cx="10789560" cy="3296520"/>
            <a:chOff x="0" y="0"/>
            <a:chExt cx="14386080" cy="43953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386052" cy="4395343"/>
            </a:xfrm>
            <a:custGeom>
              <a:avLst/>
              <a:gdLst/>
              <a:ahLst/>
              <a:cxnLst/>
              <a:rect r="r" b="b" t="t" l="l"/>
              <a:pathLst>
                <a:path h="4395343" w="14386052">
                  <a:moveTo>
                    <a:pt x="0" y="0"/>
                  </a:moveTo>
                  <a:lnTo>
                    <a:pt x="14386052" y="0"/>
                  </a:lnTo>
                  <a:lnTo>
                    <a:pt x="14386052" y="4395343"/>
                  </a:lnTo>
                  <a:lnTo>
                    <a:pt x="0" y="43953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4" r="0" b="-4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959040" y="5543640"/>
            <a:ext cx="5007240" cy="386640"/>
            <a:chOff x="0" y="0"/>
            <a:chExt cx="6676320" cy="51552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76263" cy="515493"/>
            </a:xfrm>
            <a:custGeom>
              <a:avLst/>
              <a:gdLst/>
              <a:ahLst/>
              <a:cxnLst/>
              <a:rect r="r" b="b" t="t" l="l"/>
              <a:pathLst>
                <a:path h="515493" w="6676263">
                  <a:moveTo>
                    <a:pt x="0" y="0"/>
                  </a:moveTo>
                  <a:lnTo>
                    <a:pt x="6676263" y="0"/>
                  </a:lnTo>
                  <a:lnTo>
                    <a:pt x="6676263" y="515493"/>
                  </a:lnTo>
                  <a:lnTo>
                    <a:pt x="0" y="5154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243" t="0" r="-1244" b="-5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59040" y="1486080"/>
            <a:ext cx="6748560" cy="376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5"/>
              </a:lnSpc>
            </a:pPr>
            <a:r>
              <a:rPr lang="en-US" sz="6110" spc="-48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InstNamer Pass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9040" y="2290545"/>
            <a:ext cx="15901920" cy="2445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7"/>
              </a:lnSpc>
            </a:pPr>
            <a:r>
              <a:rPr lang="en-US" b="true" sz="2929" spc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Cilj pasa:</a:t>
            </a:r>
          </a:p>
          <a:p>
            <a:pPr algn="l" marL="669584" indent="-223195" lvl="2">
              <a:lnSpc>
                <a:spcPts val="3807"/>
              </a:lnSpc>
              <a:buFont typeface="Arial"/>
              <a:buChar char="⚬"/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Ukloniti neimenovane entitete u IR kodu (npr. %0, %1, %2).</a:t>
            </a:r>
          </a:p>
          <a:p>
            <a:pPr algn="l" marL="669584" indent="-223195" lvl="2">
              <a:lnSpc>
                <a:spcPts val="3807"/>
              </a:lnSpc>
              <a:buFont typeface="Arial"/>
              <a:buChar char="⚬"/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Dati imena koja prate strukturu i semantiku funkcije.</a:t>
            </a:r>
          </a:p>
          <a:p>
            <a:pPr algn="l" marL="669584" indent="-223195" lvl="2">
              <a:lnSpc>
                <a:spcPts val="3807"/>
              </a:lnSpc>
              <a:buFont typeface="Arial"/>
              <a:buChar char="⚬"/>
            </a:pPr>
            <a:r>
              <a:rPr lang="en-US" sz="2929" spc="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Omogućiti lakšu debug analizu i ručno čitanje generisanog IR-a.</a:t>
            </a:r>
          </a:p>
          <a:p>
            <a:pPr algn="l" marL="669584" indent="-223195" lvl="2">
              <a:lnSpc>
                <a:spcPts val="3807"/>
              </a:lnSpc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5036242" y="6922642"/>
            <a:ext cx="1201275" cy="143235"/>
            <a:chOff x="0" y="0"/>
            <a:chExt cx="1601700" cy="1909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95250" y="0"/>
              <a:ext cx="1411224" cy="191008"/>
            </a:xfrm>
            <a:custGeom>
              <a:avLst/>
              <a:gdLst/>
              <a:ahLst/>
              <a:cxnLst/>
              <a:rect r="r" b="b" t="t" l="l"/>
              <a:pathLst>
                <a:path h="191008" w="1411224">
                  <a:moveTo>
                    <a:pt x="0" y="0"/>
                  </a:moveTo>
                  <a:lnTo>
                    <a:pt x="1411224" y="508"/>
                  </a:lnTo>
                  <a:lnTo>
                    <a:pt x="1411097" y="191008"/>
                  </a:lnTo>
                  <a:lnTo>
                    <a:pt x="0" y="190500"/>
                  </a:lnTo>
                  <a:close/>
                </a:path>
              </a:pathLst>
            </a:custGeom>
            <a:solidFill>
              <a:srgbClr val="FF3131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59040" y="4519305"/>
            <a:ext cx="1419840" cy="511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7"/>
              </a:lnSpc>
            </a:pPr>
            <a:r>
              <a:rPr lang="en-US" b="true" sz="2929" spc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Primer: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7280" cy="10286280"/>
            <a:chOff x="0" y="0"/>
            <a:chExt cx="24383040" cy="137150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2985" cy="13714985"/>
            </a:xfrm>
            <a:custGeom>
              <a:avLst/>
              <a:gdLst/>
              <a:ahLst/>
              <a:cxnLst/>
              <a:rect r="r" b="b" t="t" l="l"/>
              <a:pathLst>
                <a:path h="13714985" w="24382985">
                  <a:moveTo>
                    <a:pt x="0" y="0"/>
                  </a:moveTo>
                  <a:lnTo>
                    <a:pt x="24382985" y="0"/>
                  </a:lnTo>
                  <a:lnTo>
                    <a:pt x="24382985" y="13714985"/>
                  </a:lnTo>
                  <a:lnTo>
                    <a:pt x="0" y="137149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2" r="0" b="-3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959040" y="1486080"/>
            <a:ext cx="10570379" cy="69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5"/>
              </a:lnSpc>
            </a:pPr>
            <a:r>
              <a:rPr lang="en-US" sz="6110" spc="-48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MergeReturn Pass u LLVM-u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8501" y="2365540"/>
            <a:ext cx="10708694" cy="3325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2588" indent="-316294" lvl="1">
              <a:lnSpc>
                <a:spcPts val="3807"/>
              </a:lnSpc>
              <a:buFont typeface="Arial"/>
              <a:buChar char="•"/>
            </a:pPr>
            <a:r>
              <a:rPr lang="en-US" sz="2930" spc="-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LLVM Transformation Pass</a:t>
            </a:r>
          </a:p>
          <a:p>
            <a:pPr algn="l" marL="632588" indent="-316294" lvl="1">
              <a:lnSpc>
                <a:spcPts val="3807"/>
              </a:lnSpc>
              <a:buFont typeface="Arial"/>
              <a:buChar char="•"/>
            </a:pPr>
            <a:r>
              <a:rPr lang="en-US" sz="2930" spc="-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Svrha: spajanje više “return” instrukcija u jednu izlaznu tačku</a:t>
            </a:r>
          </a:p>
          <a:p>
            <a:pPr algn="l" marL="632588" indent="-316294" lvl="1">
              <a:lnSpc>
                <a:spcPts val="3807"/>
              </a:lnSpc>
              <a:buFont typeface="Arial"/>
              <a:buChar char="•"/>
            </a:pPr>
            <a:r>
              <a:rPr lang="en-US" sz="2930" spc="-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Koristi se da se pojednostavi CFG (Control Flow Graph)</a:t>
            </a:r>
          </a:p>
          <a:p>
            <a:pPr algn="l" marL="632588" indent="-316294" lvl="1">
              <a:lnSpc>
                <a:spcPts val="3807"/>
              </a:lnSpc>
              <a:buFont typeface="Arial"/>
              <a:buChar char="•"/>
            </a:pPr>
            <a:r>
              <a:rPr lang="en-US" sz="2930" spc="-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Tipično se primenjuje posle generisanja SSA forme, pre optimizacija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9040" y="5843307"/>
            <a:ext cx="10237887" cy="4247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1"/>
              </a:lnSpc>
            </a:pPr>
            <a:r>
              <a:rPr lang="en-US" sz="3029" spc="-23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Prednosti</a:t>
            </a: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Jednostavniji Control Flow Graph (CFG)</a:t>
            </a:r>
          </a:p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Omogućava lakšu SSA analizu</a:t>
            </a:r>
          </a:p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Pomaže sledećim optimizacijama:</a:t>
            </a:r>
          </a:p>
          <a:p>
            <a:pPr algn="l" marL="1308354" indent="-436118" lvl="2">
              <a:lnSpc>
                <a:spcPts val="4241"/>
              </a:lnSpc>
              <a:buFont typeface="Arial"/>
              <a:buChar char="⚬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mem2reg</a:t>
            </a:r>
          </a:p>
          <a:p>
            <a:pPr algn="l" marL="1308354" indent="-436118" lvl="2">
              <a:lnSpc>
                <a:spcPts val="4241"/>
              </a:lnSpc>
              <a:buFont typeface="Arial"/>
              <a:buChar char="⚬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instcombine</a:t>
            </a:r>
          </a:p>
          <a:p>
            <a:pPr algn="l" marL="1308354" indent="-436118" lvl="2">
              <a:lnSpc>
                <a:spcPts val="4241"/>
              </a:lnSpc>
              <a:buFont typeface="Arial"/>
              <a:buChar char="⚬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simplifycfg</a:t>
            </a:r>
          </a:p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Ubrzava code generation jer backend vidi samo jedan ret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" r="0" b="-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615454"/>
            <a:ext cx="7197545" cy="6226713"/>
          </a:xfrm>
          <a:custGeom>
            <a:avLst/>
            <a:gdLst/>
            <a:ahLst/>
            <a:cxnLst/>
            <a:rect r="r" b="b" t="t" l="l"/>
            <a:pathLst>
              <a:path h="6226713" w="7197545">
                <a:moveTo>
                  <a:pt x="0" y="0"/>
                </a:moveTo>
                <a:lnTo>
                  <a:pt x="7197545" y="0"/>
                </a:lnTo>
                <a:lnTo>
                  <a:pt x="7197545" y="6226714"/>
                </a:lnTo>
                <a:lnTo>
                  <a:pt x="0" y="6226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59040" y="1486080"/>
            <a:ext cx="13086409" cy="69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5"/>
              </a:lnSpc>
            </a:pPr>
            <a:r>
              <a:rPr lang="en-US" sz="6110" spc="-48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MergeReturn – Problem koji rešava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9181" y="2970661"/>
            <a:ext cx="7732642" cy="3457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4177" indent="-327088" lvl="1">
              <a:lnSpc>
                <a:spcPts val="3936"/>
              </a:lnSpc>
              <a:buFont typeface="Arial"/>
              <a:buChar char="•"/>
            </a:pPr>
            <a:r>
              <a:rPr lang="en-US" sz="3029" spc="-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Postoje dva ret izlaza</a:t>
            </a:r>
          </a:p>
          <a:p>
            <a:pPr algn="l" marL="654177" indent="-327088" lvl="1">
              <a:lnSpc>
                <a:spcPts val="3936"/>
              </a:lnSpc>
              <a:buFont typeface="Arial"/>
              <a:buChar char="•"/>
            </a:pPr>
            <a:r>
              <a:rPr lang="en-US" sz="3029" spc="-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CFG ima više izlaznih tačaka, što otežava:</a:t>
            </a:r>
          </a:p>
          <a:p>
            <a:pPr algn="l" marL="1308354" indent="-436118" lvl="2">
              <a:lnSpc>
                <a:spcPts val="3936"/>
              </a:lnSpc>
              <a:buFont typeface="Arial"/>
              <a:buChar char="⚬"/>
            </a:pPr>
            <a:r>
              <a:rPr lang="en-US" sz="3029" spc="-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analizu toka podataka</a:t>
            </a:r>
          </a:p>
          <a:p>
            <a:pPr algn="l" marL="1308354" indent="-436118" lvl="2">
              <a:lnSpc>
                <a:spcPts val="3936"/>
              </a:lnSpc>
              <a:buFont typeface="Arial"/>
              <a:buChar char="⚬"/>
            </a:pPr>
            <a:r>
              <a:rPr lang="en-US" sz="3029" spc="-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optimizacije kao što su dead code elimination, simplifycfg, licm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" r="0" b="-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328719" y="2454446"/>
            <a:ext cx="8761567" cy="6803854"/>
          </a:xfrm>
          <a:custGeom>
            <a:avLst/>
            <a:gdLst/>
            <a:ahLst/>
            <a:cxnLst/>
            <a:rect r="r" b="b" t="t" l="l"/>
            <a:pathLst>
              <a:path h="6803854" w="8761567">
                <a:moveTo>
                  <a:pt x="0" y="0"/>
                </a:moveTo>
                <a:lnTo>
                  <a:pt x="8761567" y="0"/>
                </a:lnTo>
                <a:lnTo>
                  <a:pt x="8761567" y="6803854"/>
                </a:lnTo>
                <a:lnTo>
                  <a:pt x="0" y="6803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59040" y="1486080"/>
            <a:ext cx="16494198" cy="69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5"/>
              </a:lnSpc>
            </a:pPr>
            <a:r>
              <a:rPr lang="en-US" sz="6110" spc="-48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Kako izgleda posle mergereturn: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896702"/>
            <a:ext cx="6974571" cy="2647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Sada postoji samo jedan ret na kraju (%merged.exit)</a:t>
            </a:r>
          </a:p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Phi node spaja vrednosti iz različitih grana</a:t>
            </a:r>
          </a:p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CFG sada ima jednu izlaznu tačku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" r="0" b="-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41471" y="1364348"/>
            <a:ext cx="6642324" cy="1891889"/>
          </a:xfrm>
          <a:custGeom>
            <a:avLst/>
            <a:gdLst/>
            <a:ahLst/>
            <a:cxnLst/>
            <a:rect r="r" b="b" t="t" l="l"/>
            <a:pathLst>
              <a:path h="1891889" w="6642324">
                <a:moveTo>
                  <a:pt x="0" y="0"/>
                </a:moveTo>
                <a:lnTo>
                  <a:pt x="6642324" y="0"/>
                </a:lnTo>
                <a:lnTo>
                  <a:pt x="6642324" y="1891889"/>
                </a:lnTo>
                <a:lnTo>
                  <a:pt x="0" y="18918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41471" y="3328587"/>
            <a:ext cx="6642324" cy="1376578"/>
          </a:xfrm>
          <a:custGeom>
            <a:avLst/>
            <a:gdLst/>
            <a:ahLst/>
            <a:cxnLst/>
            <a:rect r="r" b="b" t="t" l="l"/>
            <a:pathLst>
              <a:path h="1376578" w="6642324">
                <a:moveTo>
                  <a:pt x="0" y="0"/>
                </a:moveTo>
                <a:lnTo>
                  <a:pt x="6642324" y="0"/>
                </a:lnTo>
                <a:lnTo>
                  <a:pt x="6642324" y="1376578"/>
                </a:lnTo>
                <a:lnTo>
                  <a:pt x="0" y="13765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41471" y="4781365"/>
            <a:ext cx="7124191" cy="1241336"/>
          </a:xfrm>
          <a:custGeom>
            <a:avLst/>
            <a:gdLst/>
            <a:ahLst/>
            <a:cxnLst/>
            <a:rect r="r" b="b" t="t" l="l"/>
            <a:pathLst>
              <a:path h="1241336" w="7124191">
                <a:moveTo>
                  <a:pt x="0" y="0"/>
                </a:moveTo>
                <a:lnTo>
                  <a:pt x="7124191" y="0"/>
                </a:lnTo>
                <a:lnTo>
                  <a:pt x="7124191" y="1241336"/>
                </a:lnTo>
                <a:lnTo>
                  <a:pt x="0" y="12413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41471" y="6203379"/>
            <a:ext cx="6113899" cy="1098305"/>
          </a:xfrm>
          <a:custGeom>
            <a:avLst/>
            <a:gdLst/>
            <a:ahLst/>
            <a:cxnLst/>
            <a:rect r="r" b="b" t="t" l="l"/>
            <a:pathLst>
              <a:path h="1098305" w="6113899">
                <a:moveTo>
                  <a:pt x="0" y="0"/>
                </a:moveTo>
                <a:lnTo>
                  <a:pt x="6113898" y="0"/>
                </a:lnTo>
                <a:lnTo>
                  <a:pt x="6113898" y="1098305"/>
                </a:lnTo>
                <a:lnTo>
                  <a:pt x="0" y="10983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41471" y="7377884"/>
            <a:ext cx="5338284" cy="2345032"/>
          </a:xfrm>
          <a:custGeom>
            <a:avLst/>
            <a:gdLst/>
            <a:ahLst/>
            <a:cxnLst/>
            <a:rect r="r" b="b" t="t" l="l"/>
            <a:pathLst>
              <a:path h="2345032" w="5338284">
                <a:moveTo>
                  <a:pt x="0" y="0"/>
                </a:moveTo>
                <a:lnTo>
                  <a:pt x="5338284" y="0"/>
                </a:lnTo>
                <a:lnTo>
                  <a:pt x="5338284" y="2345032"/>
                </a:lnTo>
                <a:lnTo>
                  <a:pt x="0" y="23450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485889"/>
            <a:ext cx="16494198" cy="69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5"/>
              </a:lnSpc>
            </a:pPr>
            <a:r>
              <a:rPr lang="en-US" sz="6110" spc="-48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45212" y="1307198"/>
            <a:ext cx="9179579" cy="158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Sakupljaju se svi ReturnInst iz svih blokova u funkciji.</a:t>
            </a:r>
          </a:p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Ovo su kandidati koje ćemo spojiti u jedan zajednički izlaz.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45212" y="3282406"/>
            <a:ext cx="9179579" cy="1046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Kreir</a:t>
            </a: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 se novi BasicBlock koji postaje jedini tačan izlaz iz funkcije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463870" y="4724215"/>
            <a:ext cx="9179579" cy="1046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PHI čvor kombinuje</a:t>
            </a: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sve vrednosti koje su različiti return izrazi vraćali.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97118" y="6146229"/>
            <a:ext cx="9179579" cy="1046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Svaki originalni return</a:t>
            </a: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se uklanja i umesto njega se pravi skok u merged.exit blok.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05533" y="7575522"/>
            <a:ext cx="9179579" cy="513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4177" indent="-327088" lvl="1">
              <a:lnSpc>
                <a:spcPts val="4241"/>
              </a:lnSpc>
              <a:buFont typeface="Arial"/>
              <a:buChar char="•"/>
            </a:pP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Funkcija</a:t>
            </a:r>
            <a:r>
              <a:rPr lang="en-US" sz="3029" spc="-23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sada ima samo jedan izlazni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" r="0" b="-30"/>
            </a:stretch>
          </a:blipFill>
        </p:spPr>
      </p:sp>
      <p:graphicFrame>
        <p:nvGraphicFramePr>
          <p:cNvPr name="Object 3" id="3"/>
          <p:cNvGraphicFramePr/>
          <p:nvPr/>
        </p:nvGraphicFramePr>
        <p:xfrm>
          <a:off x="2198658" y="1573740"/>
          <a:ext cx="5657850" cy="4400550"/>
        </p:xfrm>
        <a:graphic>
          <a:graphicData uri="http://schemas.openxmlformats.org/presentationml/2006/ole">
            <p:oleObj imgW="6781800" imgH="55245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896901" y="331216"/>
            <a:ext cx="16494198" cy="69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5"/>
              </a:lnSpc>
            </a:pPr>
            <a:r>
              <a:rPr lang="en-US" sz="6110" spc="-48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Why Phi and not alloca/load/store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DAG2Fs_ZVZg</dc:identifier>
  <dcterms:modified xsi:type="dcterms:W3CDTF">2011-08-01T06:04:30Z</dcterms:modified>
  <cp:revision>1</cp:revision>
  <dc:title>LLVM_MrAndIn_Presentation.pptx</dc:title>
</cp:coreProperties>
</file>

<file path=docProps/thumbnail.jpeg>
</file>